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5" r:id="rId3"/>
    <p:sldId id="305" r:id="rId4"/>
    <p:sldId id="307" r:id="rId5"/>
    <p:sldId id="308" r:id="rId6"/>
    <p:sldId id="306" r:id="rId7"/>
    <p:sldId id="309" r:id="rId8"/>
    <p:sldId id="310" r:id="rId9"/>
    <p:sldId id="311" r:id="rId10"/>
    <p:sldId id="312" r:id="rId11"/>
    <p:sldId id="314" r:id="rId12"/>
    <p:sldId id="315" r:id="rId13"/>
    <p:sldId id="297" r:id="rId14"/>
    <p:sldId id="313" r:id="rId15"/>
    <p:sldId id="316" r:id="rId16"/>
    <p:sldId id="321" r:id="rId17"/>
    <p:sldId id="317" r:id="rId18"/>
    <p:sldId id="318" r:id="rId19"/>
    <p:sldId id="322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41" r:id="rId29"/>
    <p:sldId id="332" r:id="rId30"/>
    <p:sldId id="337" r:id="rId31"/>
    <p:sldId id="342" r:id="rId32"/>
    <p:sldId id="338" r:id="rId33"/>
    <p:sldId id="339" r:id="rId34"/>
    <p:sldId id="333" r:id="rId35"/>
    <p:sldId id="335" r:id="rId36"/>
    <p:sldId id="323" r:id="rId37"/>
    <p:sldId id="296" r:id="rId3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00CC"/>
    <a:srgbClr val="FFCCCC"/>
    <a:srgbClr val="FF99FF"/>
    <a:srgbClr val="3333CC"/>
    <a:srgbClr val="660066"/>
    <a:srgbClr val="FFCCFF"/>
    <a:srgbClr val="0033CC"/>
    <a:srgbClr val="00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15" autoAdjust="0"/>
  </p:normalViewPr>
  <p:slideViewPr>
    <p:cSldViewPr snapToGrid="0">
      <p:cViewPr varScale="1">
        <p:scale>
          <a:sx n="93" d="100"/>
          <a:sy n="93" d="100"/>
        </p:scale>
        <p:origin x="115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B88B0-DE59-463E-B262-C04545014176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55DCA-3B8B-4BB1-9917-2CA40E7828D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035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55DCA-3B8B-4BB1-9917-2CA40E7828D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166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C00D4-D6CB-42D9-BADE-0FCC3306C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5B91413-B779-46F0-A8E9-EC39220DA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2D00E2-2505-4013-B4B2-99E397D07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5D05579-1D98-4048-B319-4A11F9EAC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25DEC3-1C50-4AC8-8D7D-95C59DE14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088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5B8D5-A7B6-4C4F-AE92-62CEDE857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24E3EF5-D23D-4942-A8A8-B03435757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466C59F-E3F3-448E-B697-959FAB9F6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C50AE67-97BB-4CAC-AA5A-A8255014D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C021EEB-3354-4658-95D1-89B5711C1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329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647D4EF-6FDE-443E-BC8D-EEA3AAC3C1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A7BB088-D510-42F3-86C3-6BD70E08C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B558CB7-D172-49FE-A910-23911630A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2B7B9E6-5648-44FB-A8A5-04D512433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76E2318-B565-40A8-B54E-A79DBE6C4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43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FF716-FBD8-4BB2-9D2E-946160A04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01756F9-283E-4C90-A649-C0C8EC6EB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FEE5F67-A0E2-43DD-975F-1197A6367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2911AF3-69FD-41A5-81EA-38D91F6BE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250742-3159-442F-AC39-366AEB8FE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125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5120BA-E297-4504-BB63-72E0CD17D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2038D65-3023-4CD8-AAFD-328367B7D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B40D84-EFF5-4E6F-8FA5-EE86BF21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6D61E15-48A2-4957-BA7F-6B503B8DD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5E7F79A-5EB8-4AA8-80ED-14D00C04C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410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7F2199-F497-40AC-BDA2-A47BA628B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76CA8C6-A8B2-40B4-BC13-A4F39118AA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5C6AB5F-E1F7-45CD-BD29-463F0C269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B055D2A-0604-46A3-B544-CD8C70963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D92505D-9C5E-454E-8F60-6A5D0808D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0E7B7C6-7B78-44EB-98B5-5BDD46ECA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5654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15DEB-75FB-458B-B498-347FDB02F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B6698F1-7E53-4A08-834D-F92C59DB9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9ACB059-E793-458D-B24A-C3B78FAFE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2B99BE2-76E6-4257-AB37-90EFEADB12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5A902EC-82B1-41C6-88C4-E28F2A783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DE9EA19-1EC9-4059-B922-AA3A734D2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CF2ED39-D216-4CA4-997A-64F70F2C8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6ECD81F-EEF8-4B90-B8B2-DA6F229B4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831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2F1F8C-75A2-48C0-83DC-ABD3DF739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0DA76BF-4ACE-4551-9FCF-8253EF05F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2838F61-C76A-4294-83E5-75A69594B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40A1F87-8750-4FC7-9402-88FDE8F29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066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71A7179-E775-434D-80DB-64E89D8F5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1E86F31-2A98-4D88-AE44-8BCF987F4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1763A42-4B83-462D-8606-B3BA40D3B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4828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7391-4BC5-4FA8-8B51-2306D3E08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6D264C4-2154-45B5-AF79-9F3CC35D8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169C7AA-488F-47C8-BD80-2AAA6CA57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B8840F1-7DD1-43A4-AA96-24D8408F1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4927306-63CD-40EF-853A-FFB263FA4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AC76D5D-5FAE-4CE1-BB55-86A680F94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5117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54811-1D0F-4ABA-99B9-2BD823B82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F2A38BD-8270-4464-9A4A-C339B362F1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F8C508-25BD-4E7B-B625-9B01C6515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4395F4C-7657-4D88-B984-4932FE362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87DC798-DBC0-41FF-9A6B-07ACD657C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9AED497-D362-416A-A0D3-6D044445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7456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40D793F-BD4F-4898-8F65-72706F4B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C6BA4A-756F-461F-9EA1-0013C56A8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F649453-875E-455B-940B-7C3B2700BB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0EDAA-FE75-421E-B7C5-838302EDA912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8B14EC-1FA0-4E20-AEB0-3566B4EC5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989A8D-EE4B-45A0-AB8A-8803A20B3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55AFF-97D2-49D7-A1EA-F99EB555EB7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587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vseosvita.ua/library/embed/0100gh0c-93fe.docx.html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6">
                <a:lumMod val="40000"/>
                <a:lumOff val="60000"/>
              </a:schemeClr>
            </a:gs>
            <a:gs pos="2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6000">
              <a:srgbClr val="7030A0"/>
            </a:gs>
            <a:gs pos="75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8833E16-1AC2-4E5C-BCAC-675F9030AC13}"/>
              </a:ext>
            </a:extLst>
          </p:cNvPr>
          <p:cNvSpPr txBox="1"/>
          <p:nvPr/>
        </p:nvSpPr>
        <p:spPr>
          <a:xfrm>
            <a:off x="2051540" y="1021988"/>
            <a:ext cx="8088920" cy="107721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Фаховий модуль для професійної спільноти вихователів-методистів  ЗДО ВМТГ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8318D8D-6A07-4438-BFD2-872C47E174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5336" y="266531"/>
            <a:ext cx="1710026" cy="1586993"/>
          </a:xfrm>
          <a:prstGeom prst="rect">
            <a:avLst/>
          </a:prstGeom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2E100FE-0B84-4501-BAC1-829F81141329}"/>
              </a:ext>
            </a:extLst>
          </p:cNvPr>
          <p:cNvSpPr txBox="1"/>
          <p:nvPr/>
        </p:nvSpPr>
        <p:spPr>
          <a:xfrm>
            <a:off x="2879724" y="266531"/>
            <a:ext cx="5329327" cy="461665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проведення: 23 серпня 2024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BBAAB15-AE1F-462C-B24A-051D23130A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437" y="2018202"/>
            <a:ext cx="1696152" cy="21225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7DF88E5-EB99-4CCE-86F3-6B9B3F44EA8E}"/>
              </a:ext>
            </a:extLst>
          </p:cNvPr>
          <p:cNvSpPr txBox="1"/>
          <p:nvPr/>
        </p:nvSpPr>
        <p:spPr>
          <a:xfrm>
            <a:off x="347117" y="3847246"/>
            <a:ext cx="6046437" cy="36933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Лариса Бондарчук – консультант КУ «ЦПРПП ВМР»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5584B6-A004-477A-A5D6-ADCAF6B1F2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61" y="43285"/>
            <a:ext cx="2083813" cy="203348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9837" y="4374837"/>
            <a:ext cx="11522078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Формування іміджу вихователя-методиста як складової професійної компетентності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990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FF99FF"/>
            </a:gs>
            <a:gs pos="77070">
              <a:schemeClr val="accent6">
                <a:lumMod val="75000"/>
              </a:schemeClr>
            </a:gs>
            <a:gs pos="5000">
              <a:srgbClr val="FF99FF"/>
            </a:gs>
            <a:gs pos="37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6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2012" y="226533"/>
            <a:ext cx="9170203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СОЦІАЛЬНА КОМПЕТЕНЦІЯ</a:t>
            </a:r>
            <a:r>
              <a:rPr lang="ru-RU" dirty="0"/>
              <a:t>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67153" y="1057530"/>
            <a:ext cx="11078307" cy="55092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демократичний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стиль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керівництва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розв’язання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конфліктних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ситуацій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регулювати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і манеру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делегування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повноважень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позитивно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впливає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психологічний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стан кожного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та на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соціальнопсихологічний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клімат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колективі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створювати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атмосферу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відданості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справі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ініціативи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педагоги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готові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нововведень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оцінюють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спільної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мети.</a:t>
            </a:r>
          </a:p>
        </p:txBody>
      </p:sp>
    </p:spTree>
    <p:extLst>
      <p:ext uri="{BB962C8B-B14F-4D97-AF65-F5344CB8AC3E}">
        <p14:creationId xmlns:p14="http://schemas.microsoft.com/office/powerpoint/2010/main" val="174363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FF99FF"/>
            </a:gs>
            <a:gs pos="77070">
              <a:schemeClr val="accent6">
                <a:lumMod val="75000"/>
              </a:schemeClr>
            </a:gs>
            <a:gs pos="5000">
              <a:srgbClr val="FF99FF"/>
            </a:gs>
            <a:gs pos="37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6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8800" y="395627"/>
            <a:ext cx="11258403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КОМУНІКАТИВНА КОМПЕТЕНЦІЯ: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8800" y="1354015"/>
            <a:ext cx="11521492" cy="51398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когнітивний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компонент 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передбачати</a:t>
            </a:r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поведінку</a:t>
            </a:r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ru-RU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норм і правил вербального та невербального </a:t>
            </a:r>
            <a:r>
              <a:rPr lang="ru-RU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endParaRPr lang="ru-RU" sz="3200" b="1" i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ru-RU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вступати</a:t>
            </a:r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в контакт з людьми з </a:t>
            </a:r>
            <a:r>
              <a:rPr lang="ru-RU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їхніх</a:t>
            </a:r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статевих</a:t>
            </a:r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вікових</a:t>
            </a:r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соціально-культурних</a:t>
            </a:r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статусних</a:t>
            </a:r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характеристик; </a:t>
            </a:r>
          </a:p>
          <a:p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-	 </a:t>
            </a:r>
            <a:r>
              <a:rPr lang="ru-RU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реалізовувати</a:t>
            </a:r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власні</a:t>
            </a:r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комунікативні</a:t>
            </a:r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цілі</a:t>
            </a:r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переконувати</a:t>
            </a:r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співрозмовника</a:t>
            </a:r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); </a:t>
            </a:r>
          </a:p>
        </p:txBody>
      </p:sp>
    </p:spTree>
    <p:extLst>
      <p:ext uri="{BB962C8B-B14F-4D97-AF65-F5344CB8AC3E}">
        <p14:creationId xmlns:p14="http://schemas.microsoft.com/office/powerpoint/2010/main" val="3459455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FF99FF"/>
            </a:gs>
            <a:gs pos="77070">
              <a:schemeClr val="accent6">
                <a:lumMod val="75000"/>
              </a:schemeClr>
            </a:gs>
            <a:gs pos="5000">
              <a:srgbClr val="FF99FF"/>
            </a:gs>
            <a:gs pos="37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6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6385" y="650466"/>
            <a:ext cx="10308528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КОМУНІКАТИВНА КОМПЕТЕНЦІЯ</a:t>
            </a:r>
            <a:r>
              <a:rPr lang="ru-RU" sz="4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4232" y="1841937"/>
            <a:ext cx="6443429" cy="44627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емоційний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компонент  </a:t>
            </a:r>
          </a:p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емоційної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чутливості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емпатії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здатності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співчуття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увага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настрою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партнерів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комунікаціях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53505" y="2198077"/>
            <a:ext cx="4522680" cy="410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26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FF99FF"/>
            </a:gs>
            <a:gs pos="77070">
              <a:schemeClr val="accent6">
                <a:lumMod val="75000"/>
              </a:schemeClr>
            </a:gs>
            <a:gs pos="5000">
              <a:srgbClr val="FFCCCC"/>
            </a:gs>
            <a:gs pos="37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6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646" y="1178775"/>
            <a:ext cx="7560163" cy="52014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поведінковий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компонент 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володіння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вербальними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невербальними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засобами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соціальної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вступати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в контакт з людьми з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їхніх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статевих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вікових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соціально-культурних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статусних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характеристик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3BA306-5270-4442-84EE-9F3BE1BC03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409" y="84162"/>
            <a:ext cx="10705504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85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43">
              <a:srgbClr val="FFCCCC"/>
            </a:gs>
            <a:gs pos="24000">
              <a:srgbClr val="FF99FF"/>
            </a:gs>
            <a:gs pos="77070">
              <a:schemeClr val="accent6">
                <a:lumMod val="75000"/>
              </a:schemeClr>
            </a:gs>
            <a:gs pos="5000">
              <a:srgbClr val="FF99FF"/>
            </a:gs>
            <a:gs pos="37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6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3802" y="285598"/>
            <a:ext cx="8411470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ПРАВОВА КОМПЕТЕНЦІЯ</a:t>
            </a:r>
            <a:r>
              <a:rPr lang="ru-RU" sz="4800" dirty="0">
                <a:solidFill>
                  <a:srgbClr val="006600"/>
                </a:solidFill>
              </a:rPr>
              <a:t>:</a:t>
            </a:r>
            <a:r>
              <a:rPr lang="ru-RU" sz="4800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074" y="1591381"/>
            <a:ext cx="8493369" cy="5016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4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відповідний</a:t>
            </a:r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правових</a:t>
            </a:r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4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4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навички</a:t>
            </a:r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діяти</a:t>
            </a:r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 правовому </a:t>
            </a:r>
            <a:r>
              <a:rPr lang="ru-RU" sz="4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полі</a:t>
            </a:r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4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розширювати</a:t>
            </a:r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правовий</a:t>
            </a:r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світогляд</a:t>
            </a:r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педагогів</a:t>
            </a:r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4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спроможність</a:t>
            </a:r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виховувати</a:t>
            </a:r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педагогів</a:t>
            </a:r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особисту</a:t>
            </a:r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юридичну</a:t>
            </a:r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12443" y="1406769"/>
            <a:ext cx="3139587" cy="520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070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43">
              <a:srgbClr val="FFCCCC"/>
            </a:gs>
            <a:gs pos="24000">
              <a:srgbClr val="FF99FF"/>
            </a:gs>
            <a:gs pos="77070">
              <a:schemeClr val="accent6">
                <a:lumMod val="75000"/>
              </a:schemeClr>
            </a:gs>
            <a:gs pos="5000">
              <a:srgbClr val="FF99FF"/>
            </a:gs>
            <a:gs pos="37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6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0682" y="709861"/>
            <a:ext cx="10296601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ОСОБИСТІСНА КОМПЕТЕНЦІЯ: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9651" y="1540858"/>
            <a:ext cx="7895118" cy="51398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володіння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прийомами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особистісного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самовираження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саморозвитку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позитивної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«Я-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концепції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протистояти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професійним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деформаціям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стійка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професійна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мотивація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8246" y="3010014"/>
            <a:ext cx="4097216" cy="308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308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43">
              <a:srgbClr val="FFCCCC"/>
            </a:gs>
            <a:gs pos="24000">
              <a:srgbClr val="FF99FF"/>
            </a:gs>
            <a:gs pos="77070">
              <a:schemeClr val="accent6">
                <a:lumMod val="75000"/>
              </a:schemeClr>
            </a:gs>
            <a:gs pos="5000">
              <a:srgbClr val="FF99FF"/>
            </a:gs>
            <a:gs pos="37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6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0682" y="709861"/>
            <a:ext cx="10296601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ОСОБИСТІСНА КОМПЕТЕНЦІЯ: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8554" y="1705708"/>
            <a:ext cx="6435969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задоволеність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процесом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спроможність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самореалізації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індивідуальності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готовність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професійного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росту;</a:t>
            </a:r>
          </a:p>
          <a:p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свідомо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творчий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підхід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управлінської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461" y="1828800"/>
            <a:ext cx="5574323" cy="368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807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43">
              <a:srgbClr val="FFCCCC"/>
            </a:gs>
            <a:gs pos="24000">
              <a:srgbClr val="FF99FF"/>
            </a:gs>
            <a:gs pos="77070">
              <a:schemeClr val="accent6">
                <a:lumMod val="75000"/>
              </a:schemeClr>
            </a:gs>
            <a:gs pos="5000">
              <a:srgbClr val="FF99FF"/>
            </a:gs>
            <a:gs pos="37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6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6414" y="817657"/>
            <a:ext cx="9751900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ІНДИВІДУАЛЬНА КОМПЕТЕНЦІЯ</a:t>
            </a:r>
            <a:r>
              <a:rPr lang="ru-RU" sz="4400" b="1" dirty="0">
                <a:solidFill>
                  <a:srgbClr val="006600"/>
                </a:solidFill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3771" y="1758462"/>
            <a:ext cx="6488722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сприйняття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себе як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професіонала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власної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стратегії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кар’єрного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професійного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саморозвиток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професійних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навичок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здібностей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9104" y="2286001"/>
            <a:ext cx="4001233" cy="432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379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43">
              <a:srgbClr val="FFCCCC"/>
            </a:gs>
            <a:gs pos="24000">
              <a:srgbClr val="FF99FF"/>
            </a:gs>
            <a:gs pos="77070">
              <a:schemeClr val="accent6">
                <a:lumMod val="75000"/>
              </a:schemeClr>
            </a:gs>
            <a:gs pos="5000">
              <a:srgbClr val="FF99FF"/>
            </a:gs>
            <a:gs pos="37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6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786" y="118154"/>
            <a:ext cx="11535508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Імідж</a:t>
            </a:r>
            <a:r>
              <a:rPr lang="ru-RU" sz="4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вихователя</a:t>
            </a:r>
            <a:r>
              <a:rPr lang="ru-RU" sz="4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-методиста як менеджера </a:t>
            </a:r>
            <a:r>
              <a:rPr lang="ru-RU" sz="4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4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sz="4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4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компоненти</a:t>
            </a:r>
            <a:r>
              <a:rPr lang="ru-RU" sz="4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6496" y="2641461"/>
            <a:ext cx="8133378" cy="42165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Безпосередня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взаємодія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підлеглими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владний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лідерський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потребують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відповідних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особистісних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якостей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формують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загальнолюдський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компонент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іміджу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вихователя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-методиста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DE97C9-8385-49AC-AC01-488E941D37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874" y="3108219"/>
            <a:ext cx="3845630" cy="285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41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43">
              <a:srgbClr val="FFCCCC"/>
            </a:gs>
            <a:gs pos="24000">
              <a:srgbClr val="FF99FF"/>
            </a:gs>
            <a:gs pos="77070">
              <a:schemeClr val="accent6">
                <a:lumMod val="75000"/>
              </a:schemeClr>
            </a:gs>
            <a:gs pos="5000">
              <a:srgbClr val="FF99FF"/>
            </a:gs>
            <a:gs pos="37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6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416" y="159251"/>
            <a:ext cx="11535508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Імідж</a:t>
            </a:r>
            <a:r>
              <a:rPr lang="ru-RU" sz="44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вихователя</a:t>
            </a:r>
            <a:r>
              <a:rPr lang="ru-RU" sz="44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-методиста як менеджера </a:t>
            </a:r>
            <a:r>
              <a:rPr lang="ru-RU" sz="44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44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sz="44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44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компоненти</a:t>
            </a:r>
            <a:r>
              <a:rPr lang="ru-RU" sz="44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8416" y="1685252"/>
            <a:ext cx="7301171" cy="51398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професійна</a:t>
            </a:r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компетентність</a:t>
            </a:r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високого</a:t>
            </a:r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професійний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компонент;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професійна</a:t>
            </a:r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компетентність,що</a:t>
            </a:r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досягати</a:t>
            </a:r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запланованих</a:t>
            </a:r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освітньої</a:t>
            </a:r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педагогів</a:t>
            </a:r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підвищувати</a:t>
            </a:r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статус, як у </a:t>
            </a:r>
            <a:r>
              <a:rPr lang="ru-RU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стінах</a:t>
            </a:r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закладу </a:t>
            </a:r>
            <a:r>
              <a:rPr lang="ru-RU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так і поза ним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AAEBB0-9FA8-43C4-8787-7EBD8EE37A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587" y="2601985"/>
            <a:ext cx="4407613" cy="322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24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FF99FF"/>
            </a:gs>
            <a:gs pos="77070">
              <a:schemeClr val="accent6">
                <a:lumMod val="75000"/>
              </a:schemeClr>
            </a:gs>
            <a:gs pos="5000">
              <a:srgbClr val="FF99FF"/>
            </a:gs>
            <a:gs pos="37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6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2956" y="232474"/>
            <a:ext cx="7981627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Вихователь</a:t>
            </a:r>
            <a:r>
              <a:rPr lang="ru-RU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-методист </a:t>
            </a:r>
            <a:r>
              <a:rPr lang="ru-RU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необхідний</a:t>
            </a:r>
            <a:r>
              <a:rPr lang="ru-RU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імідж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3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навчитися</a:t>
            </a: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управляти</a:t>
            </a: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ним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06698" y="3214323"/>
            <a:ext cx="6096000" cy="317009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ru-RU" sz="4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Створений</a:t>
            </a:r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імідж</a:t>
            </a:r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підкреслить</a:t>
            </a:r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унікальність</a:t>
            </a:r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дитячого</a:t>
            </a:r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садка та </a:t>
            </a:r>
            <a:r>
              <a:rPr lang="ru-RU" sz="4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конкурентів</a:t>
            </a: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8868" y="2588579"/>
            <a:ext cx="3518115" cy="420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8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43">
              <a:srgbClr val="FFCCCC"/>
            </a:gs>
            <a:gs pos="24000">
              <a:srgbClr val="FF99FF"/>
            </a:gs>
            <a:gs pos="77070">
              <a:schemeClr val="accent6">
                <a:lumMod val="75000"/>
              </a:schemeClr>
            </a:gs>
            <a:gs pos="5000">
              <a:srgbClr val="FF99FF"/>
            </a:gs>
            <a:gs pos="37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6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F1C7C04F-7875-497F-8E53-75F7B6816393}"/>
              </a:ext>
            </a:extLst>
          </p:cNvPr>
          <p:cNvSpPr/>
          <p:nvPr/>
        </p:nvSpPr>
        <p:spPr>
          <a:xfrm>
            <a:off x="308223" y="181957"/>
            <a:ext cx="5428181" cy="64940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даний час до вихователів- методистів ЗДО, які відповідають за організацію і контроль педагогічного процесу, координацію діяльності всіх фахівців дошкільного закладу, пред'являються особливо високі вимоги.</a:t>
            </a:r>
          </a:p>
          <a:p>
            <a:r>
              <a:rPr lang="uk-UA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це стосується не тільки рівня їх професійної компетенції, а й особистісних якостей.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A721FA-056F-4522-9B78-BDB7F10743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9290" y="181957"/>
            <a:ext cx="4109659" cy="624966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E112A9-ADE8-4514-8BE8-8AABC2E8D7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276" y="181957"/>
            <a:ext cx="2729503" cy="147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59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43">
              <a:srgbClr val="FFCCCC"/>
            </a:gs>
            <a:gs pos="24000">
              <a:srgbClr val="FF99FF"/>
            </a:gs>
            <a:gs pos="77070">
              <a:schemeClr val="accent6">
                <a:lumMod val="75000"/>
              </a:schemeClr>
            </a:gs>
            <a:gs pos="5000">
              <a:srgbClr val="FF99FF"/>
            </a:gs>
            <a:gs pos="37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6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B8EDD13-FB63-4FEC-92B6-2FAE8BFA7A6E}"/>
              </a:ext>
            </a:extLst>
          </p:cNvPr>
          <p:cNvSpPr/>
          <p:nvPr/>
        </p:nvSpPr>
        <p:spPr>
          <a:xfrm>
            <a:off x="231170" y="215758"/>
            <a:ext cx="5095981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6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36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</a:t>
            </a:r>
            <a:r>
              <a:rPr lang="ru-RU" sz="36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</a:t>
            </a:r>
            <a:r>
              <a:rPr lang="ru-RU" sz="36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-методист </a:t>
            </a:r>
            <a:r>
              <a:rPr lang="ru-RU" sz="36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компетентний</a:t>
            </a:r>
            <a:r>
              <a:rPr lang="ru-RU" sz="36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педагогіці</a:t>
            </a:r>
            <a:r>
              <a:rPr lang="ru-RU" sz="36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психології</a:t>
            </a:r>
            <a:r>
              <a:rPr lang="ru-RU" sz="36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методиці</a:t>
            </a:r>
            <a:r>
              <a:rPr lang="ru-RU" sz="36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36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36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sz="36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36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буде </a:t>
            </a:r>
            <a:r>
              <a:rPr lang="ru-RU" sz="36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залежати</a:t>
            </a:r>
            <a:r>
              <a:rPr lang="ru-RU" sz="36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36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36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36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колективу</a:t>
            </a:r>
            <a:endParaRPr lang="uk-UA" sz="3600" b="1" i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BFFA79B6-EB7B-4ECD-903D-F62967AC30E7}"/>
              </a:ext>
            </a:extLst>
          </p:cNvPr>
          <p:cNvSpPr/>
          <p:nvPr/>
        </p:nvSpPr>
        <p:spPr>
          <a:xfrm>
            <a:off x="5791199" y="161612"/>
            <a:ext cx="6096000" cy="156966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ru-RU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</a:t>
            </a:r>
            <a:r>
              <a:rPr lang="ru-RU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вихователя</a:t>
            </a:r>
            <a:r>
              <a:rPr lang="ru-RU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-методиста - </a:t>
            </a:r>
            <a:r>
              <a:rPr lang="ru-RU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з </a:t>
            </a:r>
            <a:r>
              <a:rPr lang="ru-RU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педагогічними</a:t>
            </a:r>
            <a:r>
              <a:rPr lang="ru-RU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кадрами</a:t>
            </a:r>
            <a:endParaRPr lang="uk-UA" sz="3200" b="1" i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93D6F844-18A7-43B2-9331-860DC5F2B6C6}"/>
              </a:ext>
            </a:extLst>
          </p:cNvPr>
          <p:cNvSpPr/>
          <p:nvPr/>
        </p:nvSpPr>
        <p:spPr>
          <a:xfrm>
            <a:off x="2559146" y="4670119"/>
            <a:ext cx="5024062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</a:t>
            </a:r>
            <a:r>
              <a:rPr lang="ru-RU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методист повинен </a:t>
            </a:r>
            <a:r>
              <a:rPr lang="ru-RU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вміти</a:t>
            </a:r>
            <a:r>
              <a:rPr lang="ru-RU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навчати</a:t>
            </a:r>
            <a:r>
              <a:rPr lang="ru-RU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</a:t>
            </a:r>
            <a:endParaRPr lang="uk-UA" sz="3200" b="1" i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298644-4E8F-42B0-A3F0-27611EBE4D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598" y="2187881"/>
            <a:ext cx="1474390" cy="269127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90161C-3AE7-4F88-B41D-0CF4387BEC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176" y="4011038"/>
            <a:ext cx="1272057" cy="22313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9FDC46-AF86-4411-B076-113308C912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1994" y="4670119"/>
            <a:ext cx="2447633" cy="15607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3961E1-9751-4867-81D3-190900D569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7383" y="2096397"/>
            <a:ext cx="3149816" cy="237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85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43">
              <a:srgbClr val="FFCCCC"/>
            </a:gs>
            <a:gs pos="24000">
              <a:srgbClr val="FF99FF"/>
            </a:gs>
            <a:gs pos="77070">
              <a:schemeClr val="accent6">
                <a:lumMod val="75000"/>
              </a:schemeClr>
            </a:gs>
            <a:gs pos="5000">
              <a:srgbClr val="FF99FF"/>
            </a:gs>
            <a:gs pos="37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6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7461AC9-098A-4410-AEAA-9F63EC09DDA3}"/>
              </a:ext>
            </a:extLst>
          </p:cNvPr>
          <p:cNvSpPr/>
          <p:nvPr/>
        </p:nvSpPr>
        <p:spPr>
          <a:xfrm>
            <a:off x="205482" y="206409"/>
            <a:ext cx="6411075" cy="61863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36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 з іншими фахівцями  проводить діагностику знань і умінь дітей, а отже працює, спілкується з дошкільнятами </a:t>
            </a:r>
          </a:p>
          <a:p>
            <a:r>
              <a:rPr lang="uk-UA" sz="36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надає допомогу вихователям. </a:t>
            </a:r>
          </a:p>
          <a:p>
            <a:r>
              <a:rPr lang="uk-UA" sz="36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дуже складне завдання, і тому від вихователя-методиста потрібно перш за все вміння працювати з людьми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73C876-2F2B-4B69-ACE1-2E2EFBD280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1461" y="2762911"/>
            <a:ext cx="2036455" cy="31135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55AFB5-F378-423A-A778-BA0EE4F2B2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8860" y="3299563"/>
            <a:ext cx="1642781" cy="31135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97FEB4-94FF-4166-9D7C-FAFF58D640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8056" y="2564326"/>
            <a:ext cx="1912702" cy="38283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0EAD65-7BCC-49A1-A6F2-2D38EA3C077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3225" y="367618"/>
            <a:ext cx="4078883" cy="229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08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43">
              <a:srgbClr val="FFCCCC"/>
            </a:gs>
            <a:gs pos="24000">
              <a:srgbClr val="FF99FF"/>
            </a:gs>
            <a:gs pos="77070">
              <a:schemeClr val="accent6">
                <a:lumMod val="75000"/>
              </a:schemeClr>
            </a:gs>
            <a:gs pos="5000">
              <a:srgbClr val="FF99FF"/>
            </a:gs>
            <a:gs pos="37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6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9DF7E29A-FCA3-4228-A2D4-083FEFE6238E}"/>
              </a:ext>
            </a:extLst>
          </p:cNvPr>
          <p:cNvSpPr/>
          <p:nvPr/>
        </p:nvSpPr>
        <p:spPr>
          <a:xfrm>
            <a:off x="181510" y="889843"/>
            <a:ext cx="6630256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36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 сучасних педагогів багато фахівців з вищою спеціальною освітою - люди, у яких склався свій творчий педагогічний почерк. </a:t>
            </a:r>
          </a:p>
          <a:p>
            <a:r>
              <a:rPr lang="uk-UA" sz="36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не кожен стане виконувати те, що йому радять, тому що має свої погляди на ту чи іншу методику, педагогічний прийом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BB9D67-3B59-4E57-96D0-78CE16557E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7381" y="986319"/>
            <a:ext cx="5075432" cy="42226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B1A1A4-7791-487A-8C05-2ED0EF1106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8422" y="215757"/>
            <a:ext cx="7822068" cy="77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76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43">
              <a:srgbClr val="FFCCCC"/>
            </a:gs>
            <a:gs pos="24000">
              <a:srgbClr val="FF99FF"/>
            </a:gs>
            <a:gs pos="77070">
              <a:schemeClr val="accent6">
                <a:lumMod val="75000"/>
              </a:schemeClr>
            </a:gs>
            <a:gs pos="5000">
              <a:srgbClr val="FF99FF"/>
            </a:gs>
            <a:gs pos="37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6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EFDA20B5-F693-4139-870D-963EB7C57742}"/>
              </a:ext>
            </a:extLst>
          </p:cNvPr>
          <p:cNvSpPr/>
          <p:nvPr/>
        </p:nvSpPr>
        <p:spPr>
          <a:xfrm>
            <a:off x="664395" y="1097841"/>
            <a:ext cx="6517240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36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 створити колектив однодумців, які мають єдине педагогічне кредо, позиції, традиції - створити свою команду. </a:t>
            </a:r>
          </a:p>
          <a:p>
            <a:r>
              <a:rPr lang="uk-UA" sz="36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 в цьому випадку  вихователь-методист зможе досягти тих цілей, які він ставить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3C4E4B-2AE9-46B9-BF73-4F5A1260CE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5057" y="1417834"/>
            <a:ext cx="5054886" cy="44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15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43">
              <a:srgbClr val="FFCCCC"/>
            </a:gs>
            <a:gs pos="24000">
              <a:srgbClr val="FF99FF"/>
            </a:gs>
            <a:gs pos="77070">
              <a:schemeClr val="accent6">
                <a:lumMod val="75000"/>
              </a:schemeClr>
            </a:gs>
            <a:gs pos="5000">
              <a:srgbClr val="FF99FF"/>
            </a:gs>
            <a:gs pos="37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6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F184AC36-8BE3-48DF-A151-A3C9673F477D}"/>
              </a:ext>
            </a:extLst>
          </p:cNvPr>
          <p:cNvSpPr/>
          <p:nvPr/>
        </p:nvSpPr>
        <p:spPr>
          <a:xfrm>
            <a:off x="400691" y="205484"/>
            <a:ext cx="6688478" cy="6154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40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людьми – </a:t>
            </a:r>
            <a:r>
              <a:rPr lang="ru-RU" sz="40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40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обов'язкове</a:t>
            </a:r>
            <a:r>
              <a:rPr lang="ru-RU" sz="40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40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володіти</a:t>
            </a:r>
            <a:r>
              <a:rPr lang="ru-RU" sz="40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собою у </a:t>
            </a:r>
            <a:r>
              <a:rPr lang="ru-RU" sz="40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критичних</a:t>
            </a:r>
            <a:r>
              <a:rPr lang="ru-RU" sz="40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ситуаціях</a:t>
            </a:r>
            <a:r>
              <a:rPr lang="ru-RU" sz="40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передбачати</a:t>
            </a:r>
            <a:r>
              <a:rPr lang="ru-RU" sz="40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0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запобігати</a:t>
            </a:r>
            <a:r>
              <a:rPr lang="ru-RU" sz="40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</a:t>
            </a:r>
            <a:r>
              <a:rPr lang="ru-RU" sz="40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конфлікти</a:t>
            </a:r>
            <a:r>
              <a:rPr lang="ru-RU" sz="40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0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колективі</a:t>
            </a:r>
            <a:r>
              <a:rPr lang="ru-RU" sz="40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40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оцінювати можливості кожного співробітника</a:t>
            </a:r>
          </a:p>
          <a:p>
            <a:endParaRPr lang="uk-UA" sz="3200" b="1" i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8B572B-0CDC-4841-A2F3-ECD3ADE9DD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6771" y="205484"/>
            <a:ext cx="4927279" cy="359873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3D941A-E7CA-454C-BDC5-A254B2446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987" y="4407079"/>
            <a:ext cx="2343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65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43">
              <a:srgbClr val="FFCCCC"/>
            </a:gs>
            <a:gs pos="24000">
              <a:srgbClr val="FF99FF"/>
            </a:gs>
            <a:gs pos="77070">
              <a:schemeClr val="accent6">
                <a:lumMod val="75000"/>
              </a:schemeClr>
            </a:gs>
            <a:gs pos="5000">
              <a:srgbClr val="FF99FF"/>
            </a:gs>
            <a:gs pos="37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6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09A9D74-1B83-460E-B039-03EBCA41EEA5}"/>
              </a:ext>
            </a:extLst>
          </p:cNvPr>
          <p:cNvSpPr/>
          <p:nvPr/>
        </p:nvSpPr>
        <p:spPr>
          <a:xfrm>
            <a:off x="99318" y="993620"/>
            <a:ext cx="6096000" cy="156966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ru-RU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</a:t>
            </a:r>
            <a:r>
              <a:rPr lang="ru-RU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-методист повинен </a:t>
            </a:r>
            <a:r>
              <a:rPr lang="ru-RU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навчати</a:t>
            </a:r>
            <a:r>
              <a:rPr lang="ru-RU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</a:t>
            </a:r>
            <a:r>
              <a:rPr lang="ru-RU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самоаналізу</a:t>
            </a:r>
            <a:r>
              <a:rPr lang="ru-RU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педагогічної</a:t>
            </a:r>
            <a:r>
              <a:rPr lang="ru-RU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endParaRPr lang="uk-UA" sz="3200" b="1" i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1A5D0F4-3AA6-481E-96C4-8326F6184640}"/>
              </a:ext>
            </a:extLst>
          </p:cNvPr>
          <p:cNvSpPr/>
          <p:nvPr/>
        </p:nvSpPr>
        <p:spPr>
          <a:xfrm>
            <a:off x="6096000" y="565851"/>
            <a:ext cx="6096000" cy="138499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ru-RU" sz="28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Важливе</a:t>
            </a:r>
            <a:r>
              <a:rPr lang="ru-RU" sz="28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8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28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настроїти</a:t>
            </a:r>
            <a:r>
              <a:rPr lang="ru-RU" sz="28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інноваційну</a:t>
            </a:r>
            <a:r>
              <a:rPr lang="ru-RU" sz="28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8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</a:t>
            </a:r>
            <a:r>
              <a:rPr lang="ru-RU" sz="28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</a:t>
            </a:r>
            <a:endParaRPr lang="uk-UA" sz="2800" b="1" i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B23946FC-7D82-47DC-AA6D-FFA7EE16E9DF}"/>
              </a:ext>
            </a:extLst>
          </p:cNvPr>
          <p:cNvSpPr/>
          <p:nvPr/>
        </p:nvSpPr>
        <p:spPr>
          <a:xfrm>
            <a:off x="595898" y="4172867"/>
            <a:ext cx="7037799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Проектувати</a:t>
            </a:r>
            <a:r>
              <a:rPr lang="ru-RU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методичну</a:t>
            </a:r>
            <a:r>
              <a:rPr lang="ru-RU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в ЗДО, </a:t>
            </a:r>
            <a:r>
              <a:rPr lang="ru-RU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створенню</a:t>
            </a:r>
            <a:r>
              <a:rPr lang="ru-RU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впровадженню</a:t>
            </a:r>
            <a:r>
              <a:rPr lang="ru-RU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поширенню</a:t>
            </a:r>
            <a:r>
              <a:rPr lang="ru-RU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кращого</a:t>
            </a:r>
            <a:r>
              <a:rPr lang="ru-RU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педагогічного</a:t>
            </a:r>
            <a:r>
              <a:rPr lang="ru-RU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endParaRPr lang="uk-UA" sz="3200" b="1" i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4ED67B-3B55-4347-9625-5B65FAA7D4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4929" y="1778450"/>
            <a:ext cx="4191857" cy="47888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39145D-3C14-43B6-B50C-DB7E81DC4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072" y="2186108"/>
            <a:ext cx="2630184" cy="195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49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43">
              <a:srgbClr val="FFCCCC"/>
            </a:gs>
            <a:gs pos="24000">
              <a:srgbClr val="FF99FF"/>
            </a:gs>
            <a:gs pos="77070">
              <a:schemeClr val="accent6">
                <a:lumMod val="75000"/>
              </a:schemeClr>
            </a:gs>
            <a:gs pos="5000">
              <a:srgbClr val="FF99FF"/>
            </a:gs>
            <a:gs pos="37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6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2D4D3229-CD61-4B2E-939F-8AFF4A0093F9}"/>
              </a:ext>
            </a:extLst>
          </p:cNvPr>
          <p:cNvSpPr/>
          <p:nvPr/>
        </p:nvSpPr>
        <p:spPr>
          <a:xfrm>
            <a:off x="184935" y="256854"/>
            <a:ext cx="1182213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Американські</a:t>
            </a:r>
            <a:r>
              <a:rPr lang="ru-RU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дослідники</a:t>
            </a:r>
            <a:r>
              <a:rPr lang="ru-RU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</a:t>
            </a:r>
            <a:r>
              <a:rPr lang="ru-RU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Нолл</a:t>
            </a:r>
            <a:r>
              <a:rPr lang="ru-RU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К. </a:t>
            </a:r>
            <a:r>
              <a:rPr lang="ru-RU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Тенкерслей</a:t>
            </a:r>
            <a:r>
              <a:rPr lang="ru-RU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найважливішими</a:t>
            </a:r>
            <a:r>
              <a:rPr lang="ru-RU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</a:t>
            </a:r>
            <a:r>
              <a:rPr lang="ru-RU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позитивного </a:t>
            </a:r>
            <a:r>
              <a:rPr lang="ru-RU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</a:t>
            </a:r>
            <a:r>
              <a:rPr lang="ru-RU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32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07490630-74BB-4088-A8D3-F84398B6F7C5}"/>
              </a:ext>
            </a:extLst>
          </p:cNvPr>
          <p:cNvSpPr/>
          <p:nvPr/>
        </p:nvSpPr>
        <p:spPr>
          <a:xfrm>
            <a:off x="184935" y="2074782"/>
            <a:ext cx="5722705" cy="44627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9900CC"/>
                </a:solidFill>
              </a:rPr>
              <a:t>•</a:t>
            </a:r>
            <a:r>
              <a:rPr lang="uk-UA" sz="3200" dirty="0"/>
              <a:t> </a:t>
            </a:r>
            <a:r>
              <a:rPr lang="uk-UA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Комунікативні здібності;</a:t>
            </a:r>
          </a:p>
          <a:p>
            <a:r>
              <a:rPr lang="uk-UA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Доглянутість (елементи гігієни, шкіра, волосся, нігті);</a:t>
            </a:r>
          </a:p>
          <a:p>
            <a:r>
              <a:rPr lang="uk-UA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Зовнішність (фігура, фізична форма, одяг);</a:t>
            </a:r>
          </a:p>
          <a:p>
            <a:r>
              <a:rPr lang="uk-UA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Гарні манери;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професійної сфери діяльності</a:t>
            </a:r>
          </a:p>
          <a:p>
            <a:endParaRPr lang="uk-UA" sz="2800" b="1" i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4B0637-9FCD-4AF3-93C8-2A2122210A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1074" y="2011180"/>
            <a:ext cx="4602822" cy="44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03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43">
              <a:srgbClr val="FFCCCC"/>
            </a:gs>
            <a:gs pos="24000">
              <a:srgbClr val="FF99FF"/>
            </a:gs>
            <a:gs pos="77070">
              <a:schemeClr val="accent6">
                <a:lumMod val="75000"/>
              </a:schemeClr>
            </a:gs>
            <a:gs pos="5000">
              <a:srgbClr val="FF99FF"/>
            </a:gs>
            <a:gs pos="37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6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2D4D3229-CD61-4B2E-939F-8AFF4A0093F9}"/>
              </a:ext>
            </a:extLst>
          </p:cNvPr>
          <p:cNvSpPr/>
          <p:nvPr/>
        </p:nvSpPr>
        <p:spPr>
          <a:xfrm>
            <a:off x="184935" y="256854"/>
            <a:ext cx="1182213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Американські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дослідники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Нолл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К.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Тенкерслей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найважливішими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позитивного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BCF83A-D237-4DA2-97FF-470CC78470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3440" y="1601218"/>
            <a:ext cx="4316342" cy="476748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857A62-17B6-40A8-97A5-6B7DC9C24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949" y="1821229"/>
            <a:ext cx="4073160" cy="321554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7EC4A9-A2D7-4515-A2D3-3C52AE1958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35" y="4018215"/>
            <a:ext cx="3831687" cy="244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45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43">
              <a:srgbClr val="FFCCCC"/>
            </a:gs>
            <a:gs pos="24000">
              <a:srgbClr val="FF99FF"/>
            </a:gs>
            <a:gs pos="77070">
              <a:schemeClr val="accent6">
                <a:lumMod val="75000"/>
              </a:schemeClr>
            </a:gs>
            <a:gs pos="5000">
              <a:srgbClr val="FF99FF"/>
            </a:gs>
            <a:gs pos="37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6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E10BAC5-9A76-43BA-BD2E-DD416DC81005}"/>
              </a:ext>
            </a:extLst>
          </p:cNvPr>
          <p:cNvSpPr/>
          <p:nvPr/>
        </p:nvSpPr>
        <p:spPr>
          <a:xfrm>
            <a:off x="246580" y="275506"/>
            <a:ext cx="11733087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висновків досліджень науковців технологія формування іміджу особистості поділяється на кілька етапів: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F66D4FB-802F-4B73-BA59-28CE37028ECD}"/>
              </a:ext>
            </a:extLst>
          </p:cNvPr>
          <p:cNvSpPr/>
          <p:nvPr/>
        </p:nvSpPr>
        <p:spPr>
          <a:xfrm>
            <a:off x="345896" y="2214498"/>
            <a:ext cx="6938482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Визначення стартових цілей –виконуються професійні завдання, готовність до змін, визначаються слабкі і сильні сторони у професійному і особистісному плані.</a:t>
            </a:r>
          </a:p>
          <a:p>
            <a:r>
              <a:rPr lang="uk-UA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Створення зовнішності - одяг, зачіска, жести, хода, міміка повинні відповідати тієї соціальної ролі, яку виконує спеціаліст.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BA671B-BCBA-44EF-ADFC-DC8BF0DF0E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8719" y="4863203"/>
            <a:ext cx="3036657" cy="19947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CF65F1-113C-47CB-B347-3ADF843E1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184" y="2175378"/>
            <a:ext cx="3113070" cy="256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93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FF99FF"/>
            </a:gs>
            <a:gs pos="77070">
              <a:schemeClr val="accent6">
                <a:lumMod val="75000"/>
              </a:schemeClr>
            </a:gs>
            <a:gs pos="5000">
              <a:srgbClr val="FF99FF"/>
            </a:gs>
            <a:gs pos="37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6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949" y="433955"/>
            <a:ext cx="11453248" cy="569386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представити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педагогічний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колектив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найвигіднішому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світлі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аби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активно </a:t>
            </a:r>
            <a:r>
              <a:rPr lang="ru-RU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впливати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позитивного </a:t>
            </a:r>
            <a:r>
              <a:rPr lang="ru-RU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іміджу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допомагати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педагогам, </a:t>
            </a:r>
            <a:r>
              <a:rPr lang="ru-RU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вихователь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-методист </a:t>
            </a:r>
            <a:r>
              <a:rPr lang="ru-RU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чітко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уявляти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</a:p>
          <a:p>
            <a:r>
              <a:rPr lang="ru-RU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професійними</a:t>
            </a: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особистісними</a:t>
            </a: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іміджоутворювальними</a:t>
            </a: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чинниками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248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43">
              <a:srgbClr val="FFCCCC"/>
            </a:gs>
            <a:gs pos="24000">
              <a:srgbClr val="FF99FF"/>
            </a:gs>
            <a:gs pos="77070">
              <a:schemeClr val="accent6">
                <a:lumMod val="75000"/>
              </a:schemeClr>
            </a:gs>
            <a:gs pos="5000">
              <a:srgbClr val="FF99FF"/>
            </a:gs>
            <a:gs pos="37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6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E10BAC5-9A76-43BA-BD2E-DD416DC81005}"/>
              </a:ext>
            </a:extLst>
          </p:cNvPr>
          <p:cNvSpPr/>
          <p:nvPr/>
        </p:nvSpPr>
        <p:spPr>
          <a:xfrm>
            <a:off x="246580" y="275506"/>
            <a:ext cx="11733087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висновків досліджень науковців технологія формування іміджу особистості поділяється на кілька етапів: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BBFAE282-80B6-465D-A682-13523C6931E4}"/>
              </a:ext>
            </a:extLst>
          </p:cNvPr>
          <p:cNvSpPr/>
          <p:nvPr/>
        </p:nvSpPr>
        <p:spPr>
          <a:xfrm>
            <a:off x="369871" y="2393879"/>
            <a:ext cx="6400799" cy="44627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Відображення психологічного портрета у зовнішньому вигляді - внутрішній вигляд людини повинен гармонійно поєднуватися з зовнішніми проявами – стиль і смак одягу, манера поведінки, почуття такту і гумору, педагогічна інтуїція</a:t>
            </a:r>
          </a:p>
          <a:p>
            <a:endParaRPr lang="uk-UA" sz="2800" b="1" i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BBBB54-CF45-449C-B525-D0D5F34F7B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3128" y="2214499"/>
            <a:ext cx="3907492" cy="276846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5D351F-1B51-4558-8D1C-2E32517E4F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580205"/>
            <a:ext cx="2964254" cy="227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02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43">
              <a:srgbClr val="FFCCCC"/>
            </a:gs>
            <a:gs pos="24000">
              <a:srgbClr val="FF99FF"/>
            </a:gs>
            <a:gs pos="77070">
              <a:schemeClr val="accent6">
                <a:lumMod val="75000"/>
              </a:schemeClr>
            </a:gs>
            <a:gs pos="5000">
              <a:srgbClr val="FF99FF"/>
            </a:gs>
            <a:gs pos="37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6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E10BAC5-9A76-43BA-BD2E-DD416DC81005}"/>
              </a:ext>
            </a:extLst>
          </p:cNvPr>
          <p:cNvSpPr/>
          <p:nvPr/>
        </p:nvSpPr>
        <p:spPr>
          <a:xfrm>
            <a:off x="246580" y="275506"/>
            <a:ext cx="11733087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висновків досліджень науковців технологія формування іміджу особистості поділяється на кілька етапів: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BBFAE282-80B6-465D-A682-13523C6931E4}"/>
              </a:ext>
            </a:extLst>
          </p:cNvPr>
          <p:cNvSpPr/>
          <p:nvPr/>
        </p:nvSpPr>
        <p:spPr>
          <a:xfrm>
            <a:off x="246580" y="2058179"/>
            <a:ext cx="7459038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Оволодіння ефективної поведінкової техніки та основами самопрезентації - на цьому етапі відбувається вдосконалення в мистецтві публічних виступів; оволодіння культурою поведінки та вміння залишати про себе приємне враження; підвищення рівня компетентності у</a:t>
            </a:r>
            <a:r>
              <a:rPr lang="uk-UA" sz="28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вирішенні конфліктних ситуацій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524D08-9BEA-40BD-BDE6-BD9BD797FF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4579" y="1458930"/>
            <a:ext cx="2445088" cy="30488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838EF2-B8B5-40DB-84C6-1245804D6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844" y="3397922"/>
            <a:ext cx="1715784" cy="315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69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43">
              <a:srgbClr val="FFCCCC"/>
            </a:gs>
            <a:gs pos="24000">
              <a:srgbClr val="FF99FF"/>
            </a:gs>
            <a:gs pos="77070">
              <a:schemeClr val="accent6">
                <a:lumMod val="75000"/>
              </a:schemeClr>
            </a:gs>
            <a:gs pos="5000">
              <a:srgbClr val="FF99FF"/>
            </a:gs>
            <a:gs pos="37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6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E10BAC5-9A76-43BA-BD2E-DD416DC81005}"/>
              </a:ext>
            </a:extLst>
          </p:cNvPr>
          <p:cNvSpPr/>
          <p:nvPr/>
        </p:nvSpPr>
        <p:spPr>
          <a:xfrm>
            <a:off x="246580" y="275506"/>
            <a:ext cx="11733087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висновків досліджень науковців технологія формування іміджу особистості поділяється на кілька етапів: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2AD5DFA-8206-4A3D-B223-6EFC9C346CF8}"/>
              </a:ext>
            </a:extLst>
          </p:cNvPr>
          <p:cNvSpPr/>
          <p:nvPr/>
        </p:nvSpPr>
        <p:spPr>
          <a:xfrm>
            <a:off x="246580" y="2181289"/>
            <a:ext cx="7154238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8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8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sz="28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  здорового способу </a:t>
            </a:r>
            <a:r>
              <a:rPr lang="ru-RU" sz="28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8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раціонального</a:t>
            </a:r>
            <a:r>
              <a:rPr lang="ru-RU" sz="28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8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фактичного </a:t>
            </a:r>
            <a:r>
              <a:rPr lang="ru-RU" sz="28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8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спортом, </a:t>
            </a:r>
            <a:r>
              <a:rPr lang="ru-RU" sz="28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оволодіння</a:t>
            </a:r>
            <a:r>
              <a:rPr lang="ru-RU" sz="28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методами </a:t>
            </a:r>
            <a:r>
              <a:rPr lang="ru-RU" sz="28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релаксації</a:t>
            </a:r>
            <a:r>
              <a:rPr lang="ru-RU" sz="28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медитації</a:t>
            </a:r>
            <a:r>
              <a:rPr lang="ru-RU" sz="28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т. д.</a:t>
            </a:r>
          </a:p>
          <a:p>
            <a:r>
              <a:rPr lang="ru-RU" sz="28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28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</a:t>
            </a:r>
            <a:r>
              <a:rPr lang="ru-RU" sz="28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sz="28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sz="28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8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підвищенні</a:t>
            </a:r>
            <a:r>
              <a:rPr lang="ru-RU" sz="28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28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тому </a:t>
            </a:r>
            <a:r>
              <a:rPr lang="ru-RU" sz="28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8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шляхом </a:t>
            </a:r>
            <a:r>
              <a:rPr lang="ru-RU" sz="28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інформальної</a:t>
            </a:r>
            <a:r>
              <a:rPr lang="ru-RU" sz="28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(участь у </a:t>
            </a:r>
            <a:r>
              <a:rPr lang="ru-RU" sz="28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семінарах</a:t>
            </a:r>
            <a:r>
              <a:rPr lang="ru-RU" sz="28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конференціях</a:t>
            </a:r>
            <a:r>
              <a:rPr lang="ru-RU" sz="28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90FD03-E081-42FF-A87B-990A77022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0471" y="2163198"/>
            <a:ext cx="3370876" cy="248030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600439-04F0-4D58-A559-1107662427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4178" y="4417888"/>
            <a:ext cx="3370876" cy="235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894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43">
              <a:srgbClr val="FFCCCC"/>
            </a:gs>
            <a:gs pos="24000">
              <a:srgbClr val="FF99FF"/>
            </a:gs>
            <a:gs pos="77070">
              <a:schemeClr val="accent6">
                <a:lumMod val="75000"/>
              </a:schemeClr>
            </a:gs>
            <a:gs pos="5000">
              <a:srgbClr val="FF99FF"/>
            </a:gs>
            <a:gs pos="37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6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E10BAC5-9A76-43BA-BD2E-DD416DC81005}"/>
              </a:ext>
            </a:extLst>
          </p:cNvPr>
          <p:cNvSpPr/>
          <p:nvPr/>
        </p:nvSpPr>
        <p:spPr>
          <a:xfrm>
            <a:off x="246580" y="275506"/>
            <a:ext cx="11733087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висновків досліджень науковців технологія формування іміджу особистості поділяється на кілька етапів: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4587C84-D9F4-4669-88D1-C8708488377C}"/>
              </a:ext>
            </a:extLst>
          </p:cNvPr>
          <p:cNvSpPr/>
          <p:nvPr/>
        </p:nvSpPr>
        <p:spPr>
          <a:xfrm>
            <a:off x="246580" y="2202113"/>
            <a:ext cx="6661078" cy="45274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Оволодіння психологією успіху і позитивного сприйняття</a:t>
            </a:r>
          </a:p>
          <a:p>
            <a:r>
              <a:rPr lang="uk-UA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оточуючого середовища - фактором стає висока самооцінка і самовпевненість, самодостатність, віра в доброзичливість оточуючих, соціальна і особиста відповідальність.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6637EA-988D-4FEF-BD7F-12FABC8311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7941" y="2395248"/>
            <a:ext cx="3935003" cy="385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721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43">
              <a:srgbClr val="FFCCCC"/>
            </a:gs>
            <a:gs pos="24000">
              <a:srgbClr val="FF99FF"/>
            </a:gs>
            <a:gs pos="77070">
              <a:schemeClr val="accent6">
                <a:lumMod val="75000"/>
              </a:schemeClr>
            </a:gs>
            <a:gs pos="5000">
              <a:srgbClr val="FF99FF"/>
            </a:gs>
            <a:gs pos="37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6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4A5CB091-A9E8-4B02-B6CD-08FEAB0B33FE}"/>
              </a:ext>
            </a:extLst>
          </p:cNvPr>
          <p:cNvSpPr/>
          <p:nvPr/>
        </p:nvSpPr>
        <p:spPr>
          <a:xfrm>
            <a:off x="380143" y="1353934"/>
            <a:ext cx="6462445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Особливе значення в процесі створення іміджу має планування. </a:t>
            </a:r>
          </a:p>
          <a:p>
            <a:r>
              <a:rPr lang="uk-UA" sz="36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раціонально складеного плану досягнення будь-якої кінцевої мети, в тому числі і бажаного іміджу, практично неможливо.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AFB404-4D99-4819-8B39-39517838F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653" y="271050"/>
            <a:ext cx="4767208" cy="334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75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43">
              <a:srgbClr val="FFCCCC"/>
            </a:gs>
            <a:gs pos="24000">
              <a:srgbClr val="FF99FF"/>
            </a:gs>
            <a:gs pos="77070">
              <a:schemeClr val="accent6">
                <a:lumMod val="75000"/>
              </a:schemeClr>
            </a:gs>
            <a:gs pos="5000">
              <a:srgbClr val="FF99FF"/>
            </a:gs>
            <a:gs pos="37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6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4BABAF1A-AB02-4EE5-86D9-86B7F041B694}"/>
              </a:ext>
            </a:extLst>
          </p:cNvPr>
          <p:cNvSpPr/>
          <p:nvPr/>
        </p:nvSpPr>
        <p:spPr>
          <a:xfrm>
            <a:off x="99317" y="224538"/>
            <a:ext cx="6096000" cy="618630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uk-UA" sz="36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Свідомий діяльнісний підхід до розвитку власної професійної й життєвої компетентності, як синтезу різних складових, допоможе вихователю-методисту сформувати бажаний імідж та використовувати його для досягнення особистих та професійних цілей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7A7B60-C59B-4E3C-B704-FF5ACC342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542" y="1418230"/>
            <a:ext cx="4876800" cy="37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424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FF99FF"/>
            </a:gs>
            <a:gs pos="77070">
              <a:schemeClr val="accent6">
                <a:lumMod val="75000"/>
              </a:schemeClr>
            </a:gs>
            <a:gs pos="5000">
              <a:srgbClr val="FF99FF"/>
            </a:gs>
            <a:gs pos="37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6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385187-71B7-4469-A12D-59F1EC878BEA}"/>
              </a:ext>
            </a:extLst>
          </p:cNvPr>
          <p:cNvSpPr txBox="1"/>
          <p:nvPr/>
        </p:nvSpPr>
        <p:spPr>
          <a:xfrm>
            <a:off x="708917" y="729466"/>
            <a:ext cx="9688530" cy="33547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 джерела:</a:t>
            </a:r>
          </a:p>
          <a:p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uk-UA" sz="24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ж-л «Вихователь-методист дошкільного закладу №1/2018;</a:t>
            </a:r>
          </a:p>
          <a:p>
            <a:r>
              <a:rPr lang="uk-UA" sz="2400" b="1" u="sng" dirty="0">
                <a:solidFill>
                  <a:srgbClr val="9900C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r>
              <a:rPr lang="uk-UA" sz="2400" b="1" u="sng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 Формування іміджу вихователя методиста</a:t>
            </a:r>
            <a:endParaRPr lang="uk-UA" sz="24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u="sng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Всеосвіта</a:t>
            </a:r>
            <a:endParaRPr lang="uk-UA" sz="24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u="sng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https://vseosvita.ua › </a:t>
            </a:r>
            <a:r>
              <a:rPr lang="uk-UA" sz="2400" b="1" u="sng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embed</a:t>
            </a:r>
            <a:endParaRPr lang="uk-UA" sz="24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/>
              <a:t> 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B52030-C04E-4196-9373-93DFF14FB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848" y="3288947"/>
            <a:ext cx="5175742" cy="258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69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FF99FF"/>
            </a:gs>
            <a:gs pos="77070">
              <a:schemeClr val="accent6">
                <a:lumMod val="75000"/>
              </a:schemeClr>
            </a:gs>
            <a:gs pos="5000">
              <a:srgbClr val="7030A0"/>
            </a:gs>
            <a:gs pos="37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6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004678">
            <a:off x="-145203" y="2682360"/>
            <a:ext cx="11763214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 Я К У Ю   ЗА   У В А Г У 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72D2D7-303F-4C8C-91A4-0A7E01F355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2720" y="3236358"/>
            <a:ext cx="3082246" cy="241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75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FF99FF"/>
            </a:gs>
            <a:gs pos="77070">
              <a:schemeClr val="accent6">
                <a:lumMod val="75000"/>
              </a:schemeClr>
            </a:gs>
            <a:gs pos="5000">
              <a:srgbClr val="FF99FF"/>
            </a:gs>
            <a:gs pos="37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6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1" y="371959"/>
            <a:ext cx="10523348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Iмідж</a:t>
            </a:r>
            <a:r>
              <a:rPr lang="ru-RU" sz="5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вихователя</a:t>
            </a:r>
            <a:r>
              <a:rPr lang="ru-RU" sz="5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-методиста як </a:t>
            </a:r>
            <a:r>
              <a:rPr lang="ru-RU" sz="5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керівника</a:t>
            </a:r>
            <a:r>
              <a:rPr lang="ru-RU" sz="5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5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компетентнісний</a:t>
            </a:r>
            <a:r>
              <a:rPr lang="ru-RU" sz="5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підхід</a:t>
            </a:r>
            <a:r>
              <a:rPr lang="ru-RU" sz="5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9966" y="3363132"/>
            <a:ext cx="11882034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Імідж</a:t>
            </a:r>
            <a:r>
              <a:rPr lang="ru-RU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вихователя</a:t>
            </a:r>
            <a:r>
              <a:rPr lang="ru-RU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-методиста як менеджера </a:t>
            </a:r>
            <a:r>
              <a:rPr lang="ru-RU" sz="3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керівника</a:t>
            </a:r>
            <a:r>
              <a:rPr lang="ru-RU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об’єднує</a:t>
            </a:r>
            <a:r>
              <a:rPr lang="ru-RU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емоційно-поведінкові</a:t>
            </a:r>
            <a:r>
              <a:rPr lang="ru-RU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реакції</a:t>
            </a:r>
            <a:r>
              <a:rPr lang="ru-RU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індивідуальні</a:t>
            </a:r>
            <a:r>
              <a:rPr lang="ru-RU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харАктерні</a:t>
            </a:r>
            <a:r>
              <a:rPr lang="ru-RU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прояви </a:t>
            </a:r>
            <a:r>
              <a:rPr lang="ru-RU" sz="3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3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ділові</a:t>
            </a:r>
            <a:r>
              <a:rPr lang="ru-RU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проявляє</a:t>
            </a:r>
            <a:r>
              <a:rPr lang="ru-RU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082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FF99FF"/>
            </a:gs>
            <a:gs pos="77070">
              <a:schemeClr val="accent6">
                <a:lumMod val="75000"/>
              </a:schemeClr>
            </a:gs>
            <a:gs pos="5000">
              <a:srgbClr val="FF99FF"/>
            </a:gs>
            <a:gs pos="37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6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418" y="759417"/>
            <a:ext cx="8115281" cy="569386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імідж</a:t>
            </a: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вихователя</a:t>
            </a: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-методиста </a:t>
            </a:r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впливає</a:t>
            </a: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компетентність</a:t>
            </a: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сферах. </a:t>
            </a:r>
          </a:p>
          <a:p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компетентності</a:t>
            </a: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складові</a:t>
            </a: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компетентності</a:t>
            </a: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вихователя</a:t>
            </a: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-методиста і </a:t>
            </a:r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впливають</a:t>
            </a: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іміджу</a:t>
            </a: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педагогічним</a:t>
            </a: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колективом</a:t>
            </a: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керівниками</a:t>
            </a: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вищого</a:t>
            </a: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рівня</a:t>
            </a:r>
            <a:endParaRPr lang="ru-RU" sz="36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18238" y="247973"/>
            <a:ext cx="2888515" cy="395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90699" y="4355024"/>
            <a:ext cx="3658494" cy="2293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154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FF99FF"/>
            </a:gs>
            <a:gs pos="77070">
              <a:schemeClr val="accent6">
                <a:lumMod val="75000"/>
              </a:schemeClr>
            </a:gs>
            <a:gs pos="5000">
              <a:srgbClr val="FF99FF"/>
            </a:gs>
            <a:gs pos="37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6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464" y="263472"/>
            <a:ext cx="11701221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Професійна</a:t>
            </a: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компетентність</a:t>
            </a: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інтегральною</a:t>
            </a: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характеристикою </a:t>
            </a:r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вихователя</a:t>
            </a: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-методиста, яка </a:t>
            </a:r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відображає</a:t>
            </a: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розв’язувати</a:t>
            </a: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професійні</a:t>
            </a: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управлінські</a:t>
            </a: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широкій</a:t>
            </a: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ерудиції</a:t>
            </a: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професійного</a:t>
            </a: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життєвого</a:t>
            </a: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досвіду</a:t>
            </a:r>
            <a:endParaRPr lang="ru-RU" sz="36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2710" y="3564611"/>
            <a:ext cx="7281670" cy="311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91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FF99FF"/>
            </a:gs>
            <a:gs pos="77070">
              <a:schemeClr val="accent6">
                <a:lumMod val="75000"/>
              </a:schemeClr>
            </a:gs>
            <a:gs pos="5000">
              <a:srgbClr val="FF99FF"/>
            </a:gs>
            <a:gs pos="37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6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966" y="294468"/>
            <a:ext cx="11701220" cy="63094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СПЕЦІАЛЬНА КОМПЕТЕНЦІЯ: 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загальнонаукових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є основою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високий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професійних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професійно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значущі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навички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допомагати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педагогам у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застосуванні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їхніх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талантів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залучати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педагогів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спільної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спроможність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упроваджувати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в практику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ідеї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стимулювати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внутрішню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мотивацію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педагогів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поставлених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цілей</a:t>
            </a:r>
            <a:r>
              <a:rPr lang="ru-RU" sz="36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8540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FF99FF"/>
            </a:gs>
            <a:gs pos="77070">
              <a:schemeClr val="accent6">
                <a:lumMod val="75000"/>
              </a:schemeClr>
            </a:gs>
            <a:gs pos="5000">
              <a:srgbClr val="FF99FF"/>
            </a:gs>
            <a:gs pos="37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6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878" y="402957"/>
            <a:ext cx="9546956" cy="44627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УПРАВЛІНСЬКА КОМПЕТЕНЦІЯ: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творчо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мислити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передбачати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наслідки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власних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критично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оцінювати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володіння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інноваційними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технологіями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освітній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управлінській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сферах</a:t>
            </a:r>
          </a:p>
        </p:txBody>
      </p:sp>
    </p:spTree>
    <p:extLst>
      <p:ext uri="{BB962C8B-B14F-4D97-AF65-F5344CB8AC3E}">
        <p14:creationId xmlns:p14="http://schemas.microsoft.com/office/powerpoint/2010/main" val="73565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FF99FF"/>
            </a:gs>
            <a:gs pos="77070">
              <a:schemeClr val="accent6">
                <a:lumMod val="75000"/>
              </a:schemeClr>
            </a:gs>
            <a:gs pos="5000">
              <a:srgbClr val="FF99FF"/>
            </a:gs>
            <a:gs pos="37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6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1973" y="524775"/>
            <a:ext cx="9413859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СОЦІАЛЬНА КОМПЕТЕНЦІЯ: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11121" y="1795387"/>
            <a:ext cx="10483709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9900CC"/>
                </a:solidFill>
              </a:rPr>
              <a:t>•</a:t>
            </a:r>
            <a:r>
              <a:rPr lang="ru-RU" dirty="0"/>
              <a:t>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здібності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навички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ефективної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керівник-підлеглий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сформовані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навички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групової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педагогів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формувати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підтримувати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позитивний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соціально-психогогічний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клімат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педагогічному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колективі</a:t>
            </a:r>
            <a:r>
              <a:rPr 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142059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2842</TotalTime>
  <Words>1382</Words>
  <Application>Microsoft Office PowerPoint</Application>
  <PresentationFormat>Широкий екран</PresentationFormat>
  <Paragraphs>123</Paragraphs>
  <Slides>37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Директор</dc:creator>
  <cp:lastModifiedBy>Директор</cp:lastModifiedBy>
  <cp:revision>168</cp:revision>
  <dcterms:created xsi:type="dcterms:W3CDTF">2024-08-12T10:21:51Z</dcterms:created>
  <dcterms:modified xsi:type="dcterms:W3CDTF">2024-09-05T08:11:37Z</dcterms:modified>
</cp:coreProperties>
</file>